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ED7B-20EA-4E21-8B6D-B81716B47812}" type="datetimeFigureOut">
              <a:rPr lang="fr-FR" smtClean="0"/>
              <a:t>27/06/2011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500C1-36AF-4936-99B7-DA1F84615E0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6"/>
          <p:cNvSpPr>
            <a:spLocks noGrp="1"/>
          </p:cNvSpPr>
          <p:nvPr>
            <p:ph type="ctrTitle"/>
          </p:nvPr>
        </p:nvSpPr>
        <p:spPr>
          <a:xfrm>
            <a:off x="1142976" y="2928934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fr-FR" sz="3500" dirty="0" smtClean="0"/>
              <a:t>Université Citoyenne et Solidaire</a:t>
            </a:r>
            <a:endParaRPr lang="fr-FR" sz="3500" dirty="0" smtClean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>
          <a:xfrm>
            <a:off x="1000100" y="4000504"/>
            <a:ext cx="6400800" cy="17526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Atelier du 30 juin 2011 :</a:t>
            </a:r>
          </a:p>
          <a:p>
            <a:pPr>
              <a:defRPr/>
            </a:pPr>
            <a:r>
              <a:rPr lang="fr-FR" dirty="0" smtClean="0"/>
              <a:t>Mutualisation d’emplois et de gestion de RH dans l’ESS</a:t>
            </a:r>
            <a:endParaRPr lang="fr-FR" dirty="0"/>
          </a:p>
        </p:txBody>
      </p:sp>
      <p:sp>
        <p:nvSpPr>
          <p:cNvPr id="9220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/>
              <a:t>ESEAC 2011</a:t>
            </a:r>
          </a:p>
        </p:txBody>
      </p:sp>
      <p:sp>
        <p:nvSpPr>
          <p:cNvPr id="9221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DA6D467-47C0-483C-A71A-5911383664AF}" type="slidenum">
              <a:rPr lang="fr-FR" smtClean="0"/>
              <a:pPr/>
              <a:t>1</a:t>
            </a:fld>
            <a:endParaRPr lang="fr-FR" smtClean="0"/>
          </a:p>
        </p:txBody>
      </p:sp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260350"/>
            <a:ext cx="29495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Imag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1145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0"/>
            <a:ext cx="1681166" cy="1558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Les chiffres de l’emploi dans l’Economie sociale et solidaire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r>
              <a:rPr lang="fr-FR" dirty="0" smtClean="0"/>
              <a:t>Les chiffres globaux en France et Rhône-Alpes (2010)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ESS = 9,6% de l’emploi, et 12,5% de l’emploi privé (1 emploi sur 8 hors secteur public)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En Rhône-Alpes = 10% de l’emploi et 12,6% de l’emploi privé</a:t>
            </a:r>
            <a:endParaRPr lang="fr-FR" dirty="0"/>
          </a:p>
        </p:txBody>
      </p:sp>
      <p:pic>
        <p:nvPicPr>
          <p:cNvPr id="6" name="Imag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40062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Les caractéristiques de l’emploi dans l’Economie sociale et solidaire </a:t>
            </a:r>
            <a:r>
              <a:rPr lang="fr-FR" sz="2200" dirty="0" smtClean="0">
                <a:solidFill>
                  <a:srgbClr val="FF0000"/>
                </a:solidFill>
              </a:rPr>
              <a:t>(chiffres 2008)</a:t>
            </a:r>
            <a:endParaRPr lang="fr-FR" sz="2200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14908"/>
          </a:xfrm>
        </p:spPr>
        <p:txBody>
          <a:bodyPr>
            <a:normAutofit fontScale="40000" lnSpcReduction="20000"/>
          </a:bodyPr>
          <a:lstStyle/>
          <a:p>
            <a:r>
              <a:rPr lang="fr-FR" sz="3800" dirty="0" smtClean="0"/>
              <a:t>L’emploi ESS est </a:t>
            </a:r>
            <a:r>
              <a:rPr lang="fr-FR" sz="3800" b="1" dirty="0" smtClean="0"/>
              <a:t>majoritairement féminin </a:t>
            </a:r>
            <a:r>
              <a:rPr lang="fr-FR" sz="3800" dirty="0" smtClean="0"/>
              <a:t>(66% voire 70% sans les coopératives)</a:t>
            </a:r>
          </a:p>
          <a:p>
            <a:pPr lvl="0">
              <a:buNone/>
            </a:pPr>
            <a:r>
              <a:rPr lang="fr-FR" sz="3800" dirty="0" smtClean="0"/>
              <a:t>	Dont </a:t>
            </a:r>
            <a:r>
              <a:rPr lang="fr-FR" sz="3800" b="1" dirty="0"/>
              <a:t>54% des cadres </a:t>
            </a:r>
            <a:r>
              <a:rPr lang="fr-FR" sz="3800" dirty="0" smtClean="0"/>
              <a:t>du secteur (30</a:t>
            </a:r>
            <a:r>
              <a:rPr lang="fr-FR" sz="3800" dirty="0"/>
              <a:t>% dans le privé</a:t>
            </a:r>
            <a:r>
              <a:rPr lang="fr-FR" sz="3800" dirty="0" smtClean="0"/>
              <a:t>)</a:t>
            </a:r>
          </a:p>
          <a:p>
            <a:pPr lvl="0"/>
            <a:endParaRPr lang="fr-FR" sz="3800" dirty="0"/>
          </a:p>
          <a:p>
            <a:pPr lvl="0"/>
            <a:r>
              <a:rPr lang="fr-FR" sz="3800" b="1" dirty="0"/>
              <a:t>Vieillissement de la population salariée ESS </a:t>
            </a:r>
            <a:r>
              <a:rPr lang="fr-FR" sz="3800" dirty="0" smtClean="0"/>
              <a:t>(départ d’un </a:t>
            </a:r>
            <a:r>
              <a:rPr lang="fr-FR" sz="3800" dirty="0"/>
              <a:t>travailleur sur 7 à la retraite en 2018), </a:t>
            </a:r>
            <a:endParaRPr lang="fr-FR" sz="3800" dirty="0" smtClean="0"/>
          </a:p>
          <a:p>
            <a:pPr lvl="0">
              <a:buNone/>
            </a:pPr>
            <a:r>
              <a:rPr lang="fr-FR" sz="3800" dirty="0" smtClean="0"/>
              <a:t>	Dont </a:t>
            </a:r>
            <a:r>
              <a:rPr lang="fr-FR" sz="3800" b="1" dirty="0"/>
              <a:t>1 cadres sur </a:t>
            </a:r>
            <a:r>
              <a:rPr lang="fr-FR" sz="3800" b="1" dirty="0" smtClean="0"/>
              <a:t>5</a:t>
            </a:r>
          </a:p>
          <a:p>
            <a:pPr lvl="0"/>
            <a:endParaRPr lang="fr-FR" sz="3800" b="1" dirty="0"/>
          </a:p>
          <a:p>
            <a:pPr lvl="0"/>
            <a:r>
              <a:rPr lang="fr-FR" sz="3800" dirty="0"/>
              <a:t>77% structures de moins de 10 salariés, 55% moins de 3 salariés, et </a:t>
            </a:r>
            <a:endParaRPr lang="fr-FR" sz="3800" dirty="0" smtClean="0"/>
          </a:p>
          <a:p>
            <a:pPr lvl="0">
              <a:buNone/>
            </a:pPr>
            <a:r>
              <a:rPr lang="fr-FR" sz="3800" dirty="0" smtClean="0"/>
              <a:t>	Grenoble </a:t>
            </a:r>
            <a:r>
              <a:rPr lang="fr-FR" sz="3800" dirty="0"/>
              <a:t>en </a:t>
            </a:r>
            <a:r>
              <a:rPr lang="fr-FR" sz="3800" dirty="0" smtClean="0"/>
              <a:t>2006, trois quart des associations n’ont pas de </a:t>
            </a:r>
            <a:r>
              <a:rPr lang="fr-FR" sz="3800" dirty="0"/>
              <a:t>salariés </a:t>
            </a:r>
            <a:endParaRPr lang="fr-FR" sz="3800" dirty="0" smtClean="0"/>
          </a:p>
          <a:p>
            <a:pPr lvl="0">
              <a:buNone/>
            </a:pPr>
            <a:r>
              <a:rPr lang="fr-FR" sz="3800" dirty="0" smtClean="0"/>
              <a:t>	ESS = </a:t>
            </a:r>
            <a:r>
              <a:rPr lang="fr-FR" sz="3800" b="1" dirty="0"/>
              <a:t>majoritairement des </a:t>
            </a:r>
            <a:r>
              <a:rPr lang="fr-FR" sz="3800" b="1" dirty="0" smtClean="0"/>
              <a:t>micro-entreprises</a:t>
            </a:r>
          </a:p>
          <a:p>
            <a:pPr lvl="0">
              <a:buNone/>
            </a:pPr>
            <a:endParaRPr lang="fr-FR" sz="3800" dirty="0"/>
          </a:p>
          <a:p>
            <a:pPr lvl="0"/>
            <a:r>
              <a:rPr lang="fr-FR" sz="3800" dirty="0"/>
              <a:t>72% de l’emploi </a:t>
            </a:r>
            <a:r>
              <a:rPr lang="fr-FR" sz="3800" b="1" dirty="0"/>
              <a:t>dans les services</a:t>
            </a:r>
            <a:r>
              <a:rPr lang="fr-FR" sz="3800" dirty="0"/>
              <a:t> (action sociale, activités financières et d’assurance, enseignement et santé</a:t>
            </a:r>
            <a:r>
              <a:rPr lang="fr-FR" sz="3800" dirty="0" smtClean="0"/>
              <a:t>)</a:t>
            </a:r>
          </a:p>
          <a:p>
            <a:pPr lvl="0"/>
            <a:endParaRPr lang="fr-FR" sz="3800" dirty="0"/>
          </a:p>
          <a:p>
            <a:pPr lvl="0"/>
            <a:r>
              <a:rPr lang="fr-FR" sz="3800" dirty="0"/>
              <a:t>Faible proportion de postes à temps complet </a:t>
            </a:r>
            <a:r>
              <a:rPr lang="fr-FR" sz="3800" b="1" dirty="0" smtClean="0"/>
              <a:t>et </a:t>
            </a:r>
            <a:r>
              <a:rPr lang="fr-FR" sz="3800" b="1" dirty="0"/>
              <a:t>surreprésentation du temps partiel </a:t>
            </a:r>
            <a:r>
              <a:rPr lang="fr-FR" sz="3800" dirty="0" smtClean="0"/>
              <a:t>(en 2006 à </a:t>
            </a:r>
            <a:r>
              <a:rPr lang="fr-FR" sz="3800" dirty="0"/>
              <a:t>Grenoble,  </a:t>
            </a:r>
            <a:r>
              <a:rPr lang="fr-FR" sz="3800" dirty="0" smtClean="0"/>
              <a:t>la part </a:t>
            </a:r>
            <a:r>
              <a:rPr lang="fr-FR" sz="3800" dirty="0"/>
              <a:t>des </a:t>
            </a:r>
            <a:r>
              <a:rPr lang="fr-FR" sz="3800" dirty="0" smtClean="0"/>
              <a:t>salariés </a:t>
            </a:r>
            <a:r>
              <a:rPr lang="fr-FR" sz="3800" dirty="0"/>
              <a:t>temps complet est 23% inférieure aux emplois temps complet de l’ensemble du territoire), et donc naturellement un nombre d’heures </a:t>
            </a:r>
            <a:r>
              <a:rPr lang="fr-FR" sz="3800" dirty="0" smtClean="0"/>
              <a:t>hebdomadaires </a:t>
            </a:r>
            <a:r>
              <a:rPr lang="fr-FR" sz="3800" dirty="0"/>
              <a:t>plus </a:t>
            </a:r>
            <a:r>
              <a:rPr lang="fr-FR" sz="3800" dirty="0" smtClean="0"/>
              <a:t>faible.</a:t>
            </a:r>
          </a:p>
          <a:p>
            <a:pPr lvl="0"/>
            <a:endParaRPr lang="fr-FR" sz="3800" dirty="0"/>
          </a:p>
          <a:p>
            <a:pPr lvl="0"/>
            <a:r>
              <a:rPr lang="fr-FR" sz="3800" b="1" dirty="0"/>
              <a:t>Des salaires plus bas</a:t>
            </a:r>
            <a:r>
              <a:rPr lang="fr-FR" sz="3800" dirty="0"/>
              <a:t> (pour le même niveau de responsabilité). </a:t>
            </a:r>
            <a:endParaRPr lang="fr-FR" sz="3800" dirty="0" smtClean="0"/>
          </a:p>
          <a:p>
            <a:pPr lvl="0">
              <a:buNone/>
            </a:pPr>
            <a:r>
              <a:rPr lang="fr-FR" sz="3800" dirty="0" smtClean="0"/>
              <a:t>	Salaire </a:t>
            </a:r>
            <a:r>
              <a:rPr lang="fr-FR" sz="3800" dirty="0"/>
              <a:t>moyen par tête </a:t>
            </a:r>
            <a:r>
              <a:rPr lang="fr-FR" sz="3800" dirty="0" smtClean="0"/>
              <a:t>21 480euros </a:t>
            </a:r>
            <a:r>
              <a:rPr lang="fr-FR" sz="3800" dirty="0"/>
              <a:t>ESS (</a:t>
            </a:r>
            <a:r>
              <a:rPr lang="fr-FR" sz="3800" dirty="0" smtClean="0"/>
              <a:t>19 190euros </a:t>
            </a:r>
            <a:r>
              <a:rPr lang="fr-FR" sz="3800" dirty="0"/>
              <a:t>associations) / </a:t>
            </a:r>
            <a:r>
              <a:rPr lang="fr-FR" sz="3800" dirty="0" smtClean="0"/>
              <a:t>26 740euros </a:t>
            </a:r>
            <a:r>
              <a:rPr lang="fr-FR" sz="3800" dirty="0"/>
              <a:t>privé </a:t>
            </a:r>
          </a:p>
          <a:p>
            <a:endParaRPr lang="fr-FR" dirty="0"/>
          </a:p>
        </p:txBody>
      </p:sp>
      <p:pic>
        <p:nvPicPr>
          <p:cNvPr id="6" name="Imag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40062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Les problématiques de l’emploi dans l’Economie sociale et solidaire</a:t>
            </a:r>
            <a:endParaRPr lang="fr-FR" sz="2200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57784"/>
          </a:xfrm>
        </p:spPr>
        <p:txBody>
          <a:bodyPr>
            <a:normAutofit fontScale="55000" lnSpcReduction="20000"/>
          </a:bodyPr>
          <a:lstStyle/>
          <a:p>
            <a:pPr lvl="0">
              <a:buFont typeface="Wingdings" pitchFamily="2" charset="2"/>
              <a:buChar char="q"/>
            </a:pPr>
            <a:r>
              <a:rPr lang="fr-FR" i="1" dirty="0" smtClean="0"/>
              <a:t>Départ massif à la retraite =</a:t>
            </a:r>
            <a:endParaRPr lang="fr-FR" dirty="0" smtClean="0"/>
          </a:p>
          <a:p>
            <a:pPr lvl="0">
              <a:buFont typeface="Wingdings" pitchFamily="2" charset="2"/>
              <a:buChar char="Ø"/>
            </a:pPr>
            <a:r>
              <a:rPr lang="fr-FR" dirty="0" smtClean="0"/>
              <a:t>renouvellement </a:t>
            </a:r>
            <a:r>
              <a:rPr lang="fr-FR" dirty="0"/>
              <a:t>des postes à prévoir (assurer le maintien des </a:t>
            </a:r>
            <a:r>
              <a:rPr lang="fr-FR" dirty="0" smtClean="0"/>
              <a:t>postes et des </a:t>
            </a:r>
            <a:r>
              <a:rPr lang="fr-FR" dirty="0"/>
              <a:t>compétences sur le territoire</a:t>
            </a:r>
            <a:r>
              <a:rPr lang="fr-FR" dirty="0" smtClean="0"/>
              <a:t>)</a:t>
            </a:r>
          </a:p>
          <a:p>
            <a:pPr lvl="0">
              <a:buNone/>
            </a:pPr>
            <a:r>
              <a:rPr lang="fr-FR" dirty="0" smtClean="0"/>
              <a:t> </a:t>
            </a:r>
            <a:endParaRPr lang="fr-FR" dirty="0"/>
          </a:p>
          <a:p>
            <a:pPr lvl="0">
              <a:buFont typeface="Wingdings" pitchFamily="2" charset="2"/>
              <a:buChar char="q"/>
            </a:pPr>
            <a:r>
              <a:rPr lang="fr-FR" i="1" dirty="0" smtClean="0"/>
              <a:t>Microstructures </a:t>
            </a:r>
            <a:r>
              <a:rPr lang="fr-FR" dirty="0"/>
              <a:t>= </a:t>
            </a:r>
            <a:endParaRPr lang="fr-FR" dirty="0" smtClean="0"/>
          </a:p>
          <a:p>
            <a:pPr lvl="0">
              <a:buFont typeface="Wingdings" pitchFamily="2" charset="2"/>
              <a:buChar char="Ø"/>
            </a:pPr>
            <a:r>
              <a:rPr lang="fr-FR" dirty="0" smtClean="0"/>
              <a:t>lever </a:t>
            </a:r>
            <a:r>
              <a:rPr lang="fr-FR" dirty="0"/>
              <a:t>les freins à l’embauches dans les structures de petites </a:t>
            </a:r>
            <a:r>
              <a:rPr lang="fr-FR" dirty="0" smtClean="0"/>
              <a:t>tailles</a:t>
            </a:r>
            <a:endParaRPr lang="fr-FR" dirty="0"/>
          </a:p>
          <a:p>
            <a:pPr lvl="0">
              <a:buNone/>
            </a:pPr>
            <a:r>
              <a:rPr lang="fr-FR" dirty="0" smtClean="0"/>
              <a:t>	(développement </a:t>
            </a:r>
            <a:r>
              <a:rPr lang="fr-FR" dirty="0"/>
              <a:t>de la culture économique, </a:t>
            </a:r>
            <a:r>
              <a:rPr lang="fr-FR" dirty="0" smtClean="0"/>
              <a:t>accompagnement </a:t>
            </a:r>
            <a:r>
              <a:rPr lang="fr-FR" dirty="0"/>
              <a:t>à la professionnalisation, </a:t>
            </a:r>
            <a:r>
              <a:rPr lang="fr-FR" dirty="0" smtClean="0"/>
              <a:t>gestion </a:t>
            </a:r>
            <a:r>
              <a:rPr lang="fr-FR" dirty="0"/>
              <a:t>capable de créer de </a:t>
            </a:r>
            <a:r>
              <a:rPr lang="fr-FR" dirty="0" smtClean="0"/>
              <a:t>l’emploi, mutualisation </a:t>
            </a:r>
            <a:r>
              <a:rPr lang="fr-FR" dirty="0"/>
              <a:t>de temps de </a:t>
            </a:r>
            <a:r>
              <a:rPr lang="fr-FR" dirty="0" smtClean="0"/>
              <a:t>travail)</a:t>
            </a:r>
          </a:p>
          <a:p>
            <a:pPr lvl="0"/>
            <a:endParaRPr lang="fr-FR" dirty="0"/>
          </a:p>
          <a:p>
            <a:pPr lvl="0">
              <a:buFont typeface="Wingdings" pitchFamily="2" charset="2"/>
              <a:buChar char="q"/>
            </a:pPr>
            <a:r>
              <a:rPr lang="fr-FR" i="1" dirty="0" smtClean="0"/>
              <a:t>Surreprésentation du temps </a:t>
            </a:r>
            <a:r>
              <a:rPr lang="fr-FR" i="1" dirty="0"/>
              <a:t>partiel </a:t>
            </a:r>
            <a:r>
              <a:rPr lang="fr-FR" dirty="0"/>
              <a:t>= </a:t>
            </a:r>
            <a:endParaRPr lang="fr-FR" dirty="0" smtClean="0"/>
          </a:p>
          <a:p>
            <a:pPr lvl="0">
              <a:buFont typeface="Wingdings" pitchFamily="2" charset="2"/>
              <a:buChar char="Ø"/>
            </a:pPr>
            <a:r>
              <a:rPr lang="fr-FR" dirty="0" smtClean="0"/>
              <a:t>lutter </a:t>
            </a:r>
            <a:r>
              <a:rPr lang="fr-FR" dirty="0"/>
              <a:t>contre la précarité des emplois et sécuriser le parcours professionnel des salariés (car beaucoup sont faiblement qualifiés). </a:t>
            </a:r>
            <a:endParaRPr lang="fr-FR" dirty="0" smtClean="0"/>
          </a:p>
          <a:p>
            <a:pPr lvl="0">
              <a:buFont typeface="Wingdings" pitchFamily="2" charset="2"/>
              <a:buChar char="Ø"/>
            </a:pPr>
            <a:r>
              <a:rPr lang="fr-FR" dirty="0" smtClean="0"/>
              <a:t>Développer </a:t>
            </a:r>
            <a:r>
              <a:rPr lang="fr-FR" dirty="0"/>
              <a:t>les activités pour pérenniser des </a:t>
            </a:r>
            <a:r>
              <a:rPr lang="fr-FR" dirty="0" smtClean="0"/>
              <a:t>emplois</a:t>
            </a:r>
          </a:p>
          <a:p>
            <a:pPr lvl="0"/>
            <a:endParaRPr lang="fr-FR" dirty="0"/>
          </a:p>
          <a:p>
            <a:pPr lvl="0">
              <a:buFont typeface="Wingdings" pitchFamily="2" charset="2"/>
              <a:buChar char="q"/>
            </a:pPr>
            <a:r>
              <a:rPr lang="fr-FR" i="1" dirty="0"/>
              <a:t>Bas </a:t>
            </a:r>
            <a:r>
              <a:rPr lang="fr-FR" i="1" dirty="0" smtClean="0"/>
              <a:t>salaires =</a:t>
            </a:r>
          </a:p>
          <a:p>
            <a:pPr lvl="0">
              <a:buFont typeface="Wingdings" pitchFamily="2" charset="2"/>
              <a:buChar char="Ø"/>
            </a:pPr>
            <a:r>
              <a:rPr lang="fr-FR" dirty="0" smtClean="0"/>
              <a:t>le </a:t>
            </a:r>
            <a:r>
              <a:rPr lang="fr-FR" dirty="0"/>
              <a:t>temps partiel </a:t>
            </a:r>
            <a:r>
              <a:rPr lang="fr-FR" dirty="0" smtClean="0"/>
              <a:t>subi </a:t>
            </a:r>
            <a:r>
              <a:rPr lang="fr-FR" dirty="0" smtClean="0"/>
              <a:t>dans l’ESS</a:t>
            </a:r>
            <a:r>
              <a:rPr lang="fr-FR" dirty="0" smtClean="0"/>
              <a:t> </a:t>
            </a:r>
            <a:r>
              <a:rPr lang="fr-FR" dirty="0"/>
              <a:t>est d’autant plus contraignant qu’il est moins bien </a:t>
            </a:r>
            <a:r>
              <a:rPr lang="fr-FR" dirty="0" smtClean="0"/>
              <a:t>payé.</a:t>
            </a:r>
            <a:endParaRPr lang="fr-FR" dirty="0"/>
          </a:p>
          <a:p>
            <a:endParaRPr lang="fr-FR" dirty="0"/>
          </a:p>
        </p:txBody>
      </p:sp>
      <p:pic>
        <p:nvPicPr>
          <p:cNvPr id="6" name="Imag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40062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Les solutions aux problématiques de l’emploi dans l’ESS</a:t>
            </a:r>
            <a:endParaRPr lang="fr-FR" sz="2200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57784"/>
          </a:xfrm>
        </p:spPr>
        <p:txBody>
          <a:bodyPr>
            <a:normAutofit/>
          </a:bodyPr>
          <a:lstStyle/>
          <a:p>
            <a:r>
              <a:rPr lang="fr-FR" dirty="0" smtClean="0"/>
              <a:t>En interne</a:t>
            </a:r>
          </a:p>
          <a:p>
            <a:r>
              <a:rPr lang="fr-FR" dirty="0" smtClean="0"/>
              <a:t>En externe</a:t>
            </a:r>
          </a:p>
          <a:p>
            <a:pPr>
              <a:buFont typeface="Wingdings" pitchFamily="2" charset="2"/>
              <a:buChar char="ü"/>
            </a:pPr>
            <a:r>
              <a:rPr lang="fr-FR" dirty="0"/>
              <a:t> </a:t>
            </a:r>
            <a:r>
              <a:rPr lang="fr-FR" dirty="0" smtClean="0"/>
              <a:t>GE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GEIQ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GPEC territoriale</a:t>
            </a:r>
            <a:endParaRPr lang="fr-FR" dirty="0"/>
          </a:p>
        </p:txBody>
      </p:sp>
      <p:pic>
        <p:nvPicPr>
          <p:cNvPr id="6" name="Imag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40062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FF0000"/>
                </a:solidFill>
              </a:rPr>
              <a:t>Discussion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57784"/>
          </a:xfrm>
        </p:spPr>
        <p:txBody>
          <a:bodyPr>
            <a:normAutofit/>
          </a:bodyPr>
          <a:lstStyle/>
          <a:p>
            <a:pPr lvl="0"/>
            <a:r>
              <a:rPr lang="fr-FR" b="1" dirty="0"/>
              <a:t>comment ces outils peuvent apporter des réponses ou de simples pistes de réflexion aux problématiques qui sont les vôtres en termes de gestion de RH et d’emploi ?</a:t>
            </a:r>
            <a:endParaRPr lang="fr-FR" dirty="0"/>
          </a:p>
          <a:p>
            <a:pPr>
              <a:buNone/>
            </a:pPr>
            <a:endParaRPr lang="fr-FR" dirty="0"/>
          </a:p>
          <a:p>
            <a:pPr lvl="0"/>
            <a:r>
              <a:rPr lang="fr-FR" b="1" dirty="0"/>
              <a:t>Est-il possible d’envisager une GPEC spécifique aux structures de l’ESS, à l’échelle d’une agglomération ?</a:t>
            </a:r>
            <a:endParaRPr lang="fr-FR" dirty="0"/>
          </a:p>
          <a:p>
            <a:endParaRPr lang="fr-FR" dirty="0"/>
          </a:p>
        </p:txBody>
      </p:sp>
      <p:pic>
        <p:nvPicPr>
          <p:cNvPr id="6" name="Imag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40062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197</Words>
  <Application>Microsoft Office PowerPoint</Application>
  <PresentationFormat>Affichage à l'écran (4:3)</PresentationFormat>
  <Paragraphs>50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Université Citoyenne et Solidaire</vt:lpstr>
      <vt:lpstr>Les chiffres de l’emploi dans l’Economie sociale et solidaire</vt:lpstr>
      <vt:lpstr>Les caractéristiques de l’emploi dans l’Economie sociale et solidaire (chiffres 2008)</vt:lpstr>
      <vt:lpstr>Les problématiques de l’emploi dans l’Economie sociale et solidaire</vt:lpstr>
      <vt:lpstr>Les solutions aux problématiques de l’emploi dans l’ESS</vt:lpstr>
      <vt:lpstr>Discussion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Université Citoyenne et Solidaire</dc:title>
  <dc:creator>utilisateur</dc:creator>
  <cp:lastModifiedBy>utilisateur</cp:lastModifiedBy>
  <cp:revision>7</cp:revision>
  <dcterms:created xsi:type="dcterms:W3CDTF">2011-06-27T10:03:30Z</dcterms:created>
  <dcterms:modified xsi:type="dcterms:W3CDTF">2011-06-27T12:40:28Z</dcterms:modified>
</cp:coreProperties>
</file>